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3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mitr\OneDrive\Documents\work-projects\resilience-data-EST-2022-23-24\2024\andmed\2024%20tabelid%20t&#246;&#246;deldud%20O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dmitr\OneDrive\Documents\work-projects\resilience-data-EST-2022-23-24\2024\andmed\2024%20tabelid%20t&#246;&#246;deldud%20O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dmitr\OneDrive\Documents\work-projects\resilience-data-EST-2022-23-24\2024\andmed\2024%20tabelid%20t&#246;&#246;deldud%20O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dmitr\OneDrive\Documents\work-projects\resilience-data-EST-2022-23-24\2024\andmed\2024%20tabelid%20t&#246;&#246;deldud%20O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dmitr\OneDrive\Documents\work-projects\resilience-data-EST-2022-23-24\2024\andmed\2024%20tabelid%20t&#246;&#246;deldud%20O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dmitr\OneDrive\Documents\work-projects\resilience-data-EST-2022-23-24\2024\andmed\2024%20tabelid%20t&#246;&#246;deldud%20O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mitr\OneDrive\Documents\work-projects\resilience-data-EST-2022-23-24\2024\andmed\2024%20tabelid%20t&#246;&#246;deldud%20O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'võrdlus-2022-2024-EE-RU'!$C$143</c:f>
              <c:strCache>
                <c:ptCount val="1"/>
                <c:pt idx="0">
                  <c:v>GEN 2022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'võrdlus-2022-2024-EE-RU'!$C$144:$C$148</c:f>
              <c:numCache>
                <c:formatCode>0%</c:formatCode>
                <c:ptCount val="5"/>
                <c:pt idx="0">
                  <c:v>0.31</c:v>
                </c:pt>
                <c:pt idx="1">
                  <c:v>0.13</c:v>
                </c:pt>
                <c:pt idx="2">
                  <c:v>0.12</c:v>
                </c:pt>
                <c:pt idx="3">
                  <c:v>0.15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9-4355-96FA-ACE06ABB2935}"/>
            </c:ext>
          </c:extLst>
        </c:ser>
        <c:ser>
          <c:idx val="1"/>
          <c:order val="1"/>
          <c:tx>
            <c:strRef>
              <c:f>'võrdlus-2022-2024-EE-RU'!$D$143</c:f>
              <c:strCache>
                <c:ptCount val="1"/>
                <c:pt idx="0">
                  <c:v>GEN 2023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'võrdlus-2022-2024-EE-RU'!$D$144:$D$148</c:f>
              <c:numCache>
                <c:formatCode>0%</c:formatCode>
                <c:ptCount val="5"/>
                <c:pt idx="0">
                  <c:v>0.3</c:v>
                </c:pt>
                <c:pt idx="1">
                  <c:v>0.17</c:v>
                </c:pt>
                <c:pt idx="2">
                  <c:v>0.11</c:v>
                </c:pt>
                <c:pt idx="3">
                  <c:v>0.21</c:v>
                </c:pt>
                <c:pt idx="4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69-4355-96FA-ACE06ABB2935}"/>
            </c:ext>
          </c:extLst>
        </c:ser>
        <c:ser>
          <c:idx val="2"/>
          <c:order val="2"/>
          <c:tx>
            <c:strRef>
              <c:f>'võrdlus-2022-2024-EE-RU'!$E$143</c:f>
              <c:strCache>
                <c:ptCount val="1"/>
                <c:pt idx="0">
                  <c:v>GEN 2024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'võrdlus-2022-2024-EE-RU'!$E$144:$E$148</c:f>
              <c:numCache>
                <c:formatCode>0%</c:formatCode>
                <c:ptCount val="5"/>
                <c:pt idx="0">
                  <c:v>0.4</c:v>
                </c:pt>
                <c:pt idx="1">
                  <c:v>0.21</c:v>
                </c:pt>
                <c:pt idx="2">
                  <c:v>0.2</c:v>
                </c:pt>
                <c:pt idx="3">
                  <c:v>0.31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69-4355-96FA-ACE06ABB2935}"/>
            </c:ext>
          </c:extLst>
        </c:ser>
        <c:ser>
          <c:idx val="3"/>
          <c:order val="3"/>
          <c:tx>
            <c:strRef>
              <c:f>'võrdlus-2022-2024-EE-RU'!$F$143</c:f>
              <c:strCache>
                <c:ptCount val="1"/>
                <c:pt idx="0">
                  <c:v>EST2022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'võrdlus-2022-2024-EE-RU'!$F$144:$F$148</c:f>
              <c:numCache>
                <c:formatCode>0%</c:formatCode>
                <c:ptCount val="5"/>
                <c:pt idx="0">
                  <c:v>0.23</c:v>
                </c:pt>
                <c:pt idx="1">
                  <c:v>7.0000000000000007E-2</c:v>
                </c:pt>
                <c:pt idx="2">
                  <c:v>0.09</c:v>
                </c:pt>
                <c:pt idx="3">
                  <c:v>0.1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69-4355-96FA-ACE06ABB2935}"/>
            </c:ext>
          </c:extLst>
        </c:ser>
        <c:ser>
          <c:idx val="4"/>
          <c:order val="4"/>
          <c:tx>
            <c:strRef>
              <c:f>'võrdlus-2022-2024-EE-RU'!$G$143</c:f>
              <c:strCache>
                <c:ptCount val="1"/>
                <c:pt idx="0">
                  <c:v>EST2023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'võrdlus-2022-2024-EE-RU'!$G$144:$G$148</c:f>
              <c:numCache>
                <c:formatCode>0%</c:formatCode>
                <c:ptCount val="5"/>
                <c:pt idx="0">
                  <c:v>0.23</c:v>
                </c:pt>
                <c:pt idx="1">
                  <c:v>0.12</c:v>
                </c:pt>
                <c:pt idx="2">
                  <c:v>0.11</c:v>
                </c:pt>
                <c:pt idx="3">
                  <c:v>0.19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69-4355-96FA-ACE06ABB2935}"/>
            </c:ext>
          </c:extLst>
        </c:ser>
        <c:ser>
          <c:idx val="5"/>
          <c:order val="5"/>
          <c:tx>
            <c:strRef>
              <c:f>'võrdlus-2022-2024-EE-RU'!$H$143</c:f>
              <c:strCache>
                <c:ptCount val="1"/>
                <c:pt idx="0">
                  <c:v>EST2024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'võrdlus-2022-2024-EE-RU'!$H$144:$H$148</c:f>
              <c:numCache>
                <c:formatCode>0%</c:formatCode>
                <c:ptCount val="5"/>
                <c:pt idx="0">
                  <c:v>0.28999999999999998</c:v>
                </c:pt>
                <c:pt idx="1">
                  <c:v>0.15</c:v>
                </c:pt>
                <c:pt idx="2">
                  <c:v>0.19</c:v>
                </c:pt>
                <c:pt idx="3">
                  <c:v>0.25</c:v>
                </c:pt>
                <c:pt idx="4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69-4355-96FA-ACE06ABB2935}"/>
            </c:ext>
          </c:extLst>
        </c:ser>
        <c:ser>
          <c:idx val="6"/>
          <c:order val="6"/>
          <c:tx>
            <c:strRef>
              <c:f>'võrdlus-2022-2024-EE-RU'!$I$143</c:f>
              <c:strCache>
                <c:ptCount val="1"/>
                <c:pt idx="0">
                  <c:v>EE-RUS2022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'võrdlus-2022-2024-EE-RU'!$I$144:$I$148</c:f>
              <c:numCache>
                <c:formatCode>0%</c:formatCode>
                <c:ptCount val="5"/>
                <c:pt idx="0">
                  <c:v>0.49</c:v>
                </c:pt>
                <c:pt idx="1">
                  <c:v>0.27</c:v>
                </c:pt>
                <c:pt idx="2">
                  <c:v>0.18</c:v>
                </c:pt>
                <c:pt idx="3">
                  <c:v>0.27</c:v>
                </c:pt>
                <c:pt idx="4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69-4355-96FA-ACE06ABB2935}"/>
            </c:ext>
          </c:extLst>
        </c:ser>
        <c:ser>
          <c:idx val="7"/>
          <c:order val="7"/>
          <c:tx>
            <c:strRef>
              <c:f>'võrdlus-2022-2024-EE-RU'!$J$143</c:f>
              <c:strCache>
                <c:ptCount val="1"/>
                <c:pt idx="0">
                  <c:v>EE-RUS2023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'võrdlus-2022-2024-EE-RU'!$J$144:$J$148</c:f>
              <c:numCache>
                <c:formatCode>0%</c:formatCode>
                <c:ptCount val="5"/>
                <c:pt idx="0">
                  <c:v>0.45</c:v>
                </c:pt>
                <c:pt idx="1">
                  <c:v>0.28999999999999998</c:v>
                </c:pt>
                <c:pt idx="2">
                  <c:v>0.11</c:v>
                </c:pt>
                <c:pt idx="3">
                  <c:v>0.24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469-4355-96FA-ACE06ABB2935}"/>
            </c:ext>
          </c:extLst>
        </c:ser>
        <c:ser>
          <c:idx val="8"/>
          <c:order val="8"/>
          <c:tx>
            <c:strRef>
              <c:f>'võrdlus-2022-2024-EE-RU'!$K$143</c:f>
              <c:strCache>
                <c:ptCount val="1"/>
                <c:pt idx="0">
                  <c:v>EE-RUS2024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'võrdlus-2022-2024-EE-RU'!$B$144:$B$148</c:f>
              <c:strCache>
                <c:ptCount val="5"/>
                <c:pt idx="0">
                  <c:v>Economic threat</c:v>
                </c:pt>
                <c:pt idx="1">
                  <c:v>Social threat</c:v>
                </c:pt>
                <c:pt idx="2">
                  <c:v>Security threat</c:v>
                </c:pt>
                <c:pt idx="3">
                  <c:v>Political threat</c:v>
                </c:pt>
                <c:pt idx="4">
                  <c:v>Health threat</c:v>
                </c:pt>
              </c:strCache>
            </c:strRef>
          </c:cat>
          <c:val>
            <c:numRef>
              <c:f>'võrdlus-2022-2024-EE-RU'!$K$144:$K$148</c:f>
              <c:numCache>
                <c:formatCode>0%</c:formatCode>
                <c:ptCount val="5"/>
                <c:pt idx="0">
                  <c:v>0.59</c:v>
                </c:pt>
                <c:pt idx="1">
                  <c:v>0.32</c:v>
                </c:pt>
                <c:pt idx="2">
                  <c:v>0.21</c:v>
                </c:pt>
                <c:pt idx="3">
                  <c:v>0.43</c:v>
                </c:pt>
                <c:pt idx="4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69-4355-96FA-ACE06ABB2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2885936"/>
        <c:axId val="1221331408"/>
      </c:barChart>
      <c:catAx>
        <c:axId val="56288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1331408"/>
        <c:crosses val="autoZero"/>
        <c:auto val="1"/>
        <c:lblAlgn val="ctr"/>
        <c:lblOffset val="100"/>
        <c:noMultiLvlLbl val="0"/>
      </c:catAx>
      <c:valAx>
        <c:axId val="122133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2885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'võrdlus-2022-2024-EE-RU'!$B$130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'võrdlus-2022-2024-EE-RU'!$C$129:$K$129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'võrdlus-2022-2024-EE-RU'!$C$130:$K$130</c:f>
              <c:numCache>
                <c:formatCode>0%</c:formatCode>
                <c:ptCount val="9"/>
                <c:pt idx="0">
                  <c:v>7.0000000000000007E-2</c:v>
                </c:pt>
                <c:pt idx="1">
                  <c:v>0.18</c:v>
                </c:pt>
                <c:pt idx="2">
                  <c:v>0.22</c:v>
                </c:pt>
                <c:pt idx="3">
                  <c:v>0.05</c:v>
                </c:pt>
                <c:pt idx="4">
                  <c:v>0.14000000000000001</c:v>
                </c:pt>
                <c:pt idx="5">
                  <c:v>0.18</c:v>
                </c:pt>
                <c:pt idx="6">
                  <c:v>0.13</c:v>
                </c:pt>
                <c:pt idx="7">
                  <c:v>0.25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55-40AC-B25D-718168013CDE}"/>
            </c:ext>
          </c:extLst>
        </c:ser>
        <c:ser>
          <c:idx val="1"/>
          <c:order val="1"/>
          <c:tx>
            <c:strRef>
              <c:f>'võrdlus-2022-2024-EE-RU'!$B$131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'võrdlus-2022-2024-EE-RU'!$C$129:$K$129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'võrdlus-2022-2024-EE-RU'!$C$131:$K$131</c:f>
              <c:numCache>
                <c:formatCode>0%</c:formatCode>
                <c:ptCount val="9"/>
                <c:pt idx="0">
                  <c:v>0.43</c:v>
                </c:pt>
                <c:pt idx="1">
                  <c:v>0.51</c:v>
                </c:pt>
                <c:pt idx="2">
                  <c:v>0.49</c:v>
                </c:pt>
                <c:pt idx="3">
                  <c:v>0.41</c:v>
                </c:pt>
                <c:pt idx="4">
                  <c:v>0.53</c:v>
                </c:pt>
                <c:pt idx="5">
                  <c:v>0.53</c:v>
                </c:pt>
                <c:pt idx="6">
                  <c:v>0.49</c:v>
                </c:pt>
                <c:pt idx="7">
                  <c:v>0.49</c:v>
                </c:pt>
                <c:pt idx="8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55-40AC-B25D-718168013CDE}"/>
            </c:ext>
          </c:extLst>
        </c:ser>
        <c:ser>
          <c:idx val="2"/>
          <c:order val="2"/>
          <c:tx>
            <c:strRef>
              <c:f>'võrdlus-2022-2024-EE-RU'!$B$132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'võrdlus-2022-2024-EE-RU'!$C$129:$K$129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'võrdlus-2022-2024-EE-RU'!$C$132:$K$132</c:f>
              <c:numCache>
                <c:formatCode>0%</c:formatCode>
                <c:ptCount val="9"/>
                <c:pt idx="0">
                  <c:v>0.49</c:v>
                </c:pt>
                <c:pt idx="1">
                  <c:v>0.28000000000000003</c:v>
                </c:pt>
                <c:pt idx="2">
                  <c:v>0.23</c:v>
                </c:pt>
                <c:pt idx="3">
                  <c:v>0.54</c:v>
                </c:pt>
                <c:pt idx="4">
                  <c:v>0.31</c:v>
                </c:pt>
                <c:pt idx="5">
                  <c:v>0.25</c:v>
                </c:pt>
                <c:pt idx="6">
                  <c:v>0.37</c:v>
                </c:pt>
                <c:pt idx="7">
                  <c:v>0.21</c:v>
                </c:pt>
                <c:pt idx="8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55-40AC-B25D-718168013CDE}"/>
            </c:ext>
          </c:extLst>
        </c:ser>
        <c:ser>
          <c:idx val="3"/>
          <c:order val="3"/>
          <c:tx>
            <c:strRef>
              <c:f>'võrdlus-2022-2024-EE-RU'!$B$133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'võrdlus-2022-2024-EE-RU'!$C$129:$K$129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'võrdlus-2022-2024-EE-RU'!$C$133:$K$133</c:f>
              <c:numCache>
                <c:formatCode>0%</c:formatCode>
                <c:ptCount val="9"/>
                <c:pt idx="0">
                  <c:v>0</c:v>
                </c:pt>
                <c:pt idx="1">
                  <c:v>0.03</c:v>
                </c:pt>
                <c:pt idx="2">
                  <c:v>0.06</c:v>
                </c:pt>
                <c:pt idx="3">
                  <c:v>0</c:v>
                </c:pt>
                <c:pt idx="4">
                  <c:v>0.02</c:v>
                </c:pt>
                <c:pt idx="5">
                  <c:v>0.04</c:v>
                </c:pt>
                <c:pt idx="6">
                  <c:v>0.01</c:v>
                </c:pt>
                <c:pt idx="7">
                  <c:v>0.05</c:v>
                </c:pt>
                <c:pt idx="8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55-40AC-B25D-718168013C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795147856"/>
        <c:axId val="670758224"/>
      </c:barChart>
      <c:catAx>
        <c:axId val="79514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758224"/>
        <c:crosses val="autoZero"/>
        <c:auto val="1"/>
        <c:lblAlgn val="ctr"/>
        <c:lblOffset val="100"/>
        <c:noMultiLvlLbl val="0"/>
      </c:catAx>
      <c:valAx>
        <c:axId val="67075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14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'võrdlus-2022-2024-EE-RU'!$B$39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'võrdlus-2022-2024-EE-RU'!$C$38:$K$38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'võrdlus-2022-2024-EE-RU'!$C$39:$K$39</c:f>
              <c:numCache>
                <c:formatCode>0%</c:formatCode>
                <c:ptCount val="9"/>
                <c:pt idx="0">
                  <c:v>0.14000000000000001</c:v>
                </c:pt>
                <c:pt idx="1">
                  <c:v>0.13</c:v>
                </c:pt>
                <c:pt idx="2">
                  <c:v>0.16</c:v>
                </c:pt>
                <c:pt idx="3">
                  <c:v>0.11</c:v>
                </c:pt>
                <c:pt idx="4">
                  <c:v>0.11</c:v>
                </c:pt>
                <c:pt idx="5">
                  <c:v>0.12</c:v>
                </c:pt>
                <c:pt idx="6">
                  <c:v>0.2</c:v>
                </c:pt>
                <c:pt idx="7">
                  <c:v>0.19</c:v>
                </c:pt>
                <c:pt idx="8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28-4E96-972F-19C248EE3392}"/>
            </c:ext>
          </c:extLst>
        </c:ser>
        <c:ser>
          <c:idx val="1"/>
          <c:order val="1"/>
          <c:tx>
            <c:strRef>
              <c:f>'võrdlus-2022-2024-EE-RU'!$B$40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'võrdlus-2022-2024-EE-RU'!$C$38:$K$38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'võrdlus-2022-2024-EE-RU'!$C$40:$K$40</c:f>
              <c:numCache>
                <c:formatCode>0%</c:formatCode>
                <c:ptCount val="9"/>
                <c:pt idx="0">
                  <c:v>0.2</c:v>
                </c:pt>
                <c:pt idx="1">
                  <c:v>0.23</c:v>
                </c:pt>
                <c:pt idx="2">
                  <c:v>0.26</c:v>
                </c:pt>
                <c:pt idx="3">
                  <c:v>0.17</c:v>
                </c:pt>
                <c:pt idx="4">
                  <c:v>0.23</c:v>
                </c:pt>
                <c:pt idx="5">
                  <c:v>0.25</c:v>
                </c:pt>
                <c:pt idx="6">
                  <c:v>0.28000000000000003</c:v>
                </c:pt>
                <c:pt idx="7">
                  <c:v>0.22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28-4E96-972F-19C248EE3392}"/>
            </c:ext>
          </c:extLst>
        </c:ser>
        <c:ser>
          <c:idx val="2"/>
          <c:order val="2"/>
          <c:tx>
            <c:strRef>
              <c:f>'võrdlus-2022-2024-EE-RU'!$B$41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'võrdlus-2022-2024-EE-RU'!$C$38:$K$38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'võrdlus-2022-2024-EE-RU'!$C$41:$K$41</c:f>
              <c:numCache>
                <c:formatCode>0%</c:formatCode>
                <c:ptCount val="9"/>
                <c:pt idx="0">
                  <c:v>0.57999999999999996</c:v>
                </c:pt>
                <c:pt idx="1">
                  <c:v>0.56000000000000005</c:v>
                </c:pt>
                <c:pt idx="2">
                  <c:v>0.46</c:v>
                </c:pt>
                <c:pt idx="3">
                  <c:v>0.67</c:v>
                </c:pt>
                <c:pt idx="4">
                  <c:v>0.59</c:v>
                </c:pt>
                <c:pt idx="5">
                  <c:v>0.52</c:v>
                </c:pt>
                <c:pt idx="6">
                  <c:v>0.37</c:v>
                </c:pt>
                <c:pt idx="7">
                  <c:v>0.5</c:v>
                </c:pt>
                <c:pt idx="8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28-4E96-972F-19C248EE3392}"/>
            </c:ext>
          </c:extLst>
        </c:ser>
        <c:ser>
          <c:idx val="3"/>
          <c:order val="3"/>
          <c:tx>
            <c:strRef>
              <c:f>'võrdlus-2022-2024-EE-RU'!$B$42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'võrdlus-2022-2024-EE-RU'!$C$38:$K$38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'võrdlus-2022-2024-EE-RU'!$C$42:$K$42</c:f>
              <c:numCache>
                <c:formatCode>0%</c:formatCode>
                <c:ptCount val="9"/>
                <c:pt idx="0">
                  <c:v>0.08</c:v>
                </c:pt>
                <c:pt idx="1">
                  <c:v>0.08</c:v>
                </c:pt>
                <c:pt idx="2">
                  <c:v>0.12</c:v>
                </c:pt>
                <c:pt idx="3">
                  <c:v>0.05</c:v>
                </c:pt>
                <c:pt idx="4">
                  <c:v>7.0000000000000007E-2</c:v>
                </c:pt>
                <c:pt idx="5">
                  <c:v>0.11</c:v>
                </c:pt>
                <c:pt idx="6">
                  <c:v>0.15</c:v>
                </c:pt>
                <c:pt idx="7">
                  <c:v>0.09</c:v>
                </c:pt>
                <c:pt idx="8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28-4E96-972F-19C248EE3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795147856"/>
        <c:axId val="670758224"/>
      </c:barChart>
      <c:catAx>
        <c:axId val="79514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758224"/>
        <c:crosses val="autoZero"/>
        <c:auto val="1"/>
        <c:lblAlgn val="ctr"/>
        <c:lblOffset val="100"/>
        <c:noMultiLvlLbl val="0"/>
      </c:catAx>
      <c:valAx>
        <c:axId val="67075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14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'võrdlus-2022-2024-EE-RU'!$B$60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'võrdlus-2022-2024-EE-RU'!$C$59:$K$59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'võrdlus-2022-2024-EE-RU'!$C$60:$K$60</c:f>
              <c:numCache>
                <c:formatCode>0%</c:formatCode>
                <c:ptCount val="9"/>
                <c:pt idx="0">
                  <c:v>0.28999999999999998</c:v>
                </c:pt>
                <c:pt idx="1">
                  <c:v>0.31</c:v>
                </c:pt>
                <c:pt idx="2">
                  <c:v>0.37</c:v>
                </c:pt>
                <c:pt idx="3">
                  <c:v>0.24</c:v>
                </c:pt>
                <c:pt idx="4">
                  <c:v>0.28000000000000003</c:v>
                </c:pt>
                <c:pt idx="5">
                  <c:v>0.28000000000000003</c:v>
                </c:pt>
                <c:pt idx="6">
                  <c:v>0.4</c:v>
                </c:pt>
                <c:pt idx="7">
                  <c:v>0.38</c:v>
                </c:pt>
                <c:pt idx="8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CE-4815-B004-7874E50A71C7}"/>
            </c:ext>
          </c:extLst>
        </c:ser>
        <c:ser>
          <c:idx val="1"/>
          <c:order val="1"/>
          <c:tx>
            <c:strRef>
              <c:f>'võrdlus-2022-2024-EE-RU'!$B$61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'võrdlus-2022-2024-EE-RU'!$C$59:$K$59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'võrdlus-2022-2024-EE-RU'!$C$61:$K$61</c:f>
              <c:numCache>
                <c:formatCode>0%</c:formatCode>
                <c:ptCount val="9"/>
                <c:pt idx="0">
                  <c:v>0.22</c:v>
                </c:pt>
                <c:pt idx="1">
                  <c:v>0.22</c:v>
                </c:pt>
                <c:pt idx="2">
                  <c:v>0.23</c:v>
                </c:pt>
                <c:pt idx="3">
                  <c:v>0.23</c:v>
                </c:pt>
                <c:pt idx="4">
                  <c:v>0.25</c:v>
                </c:pt>
                <c:pt idx="5">
                  <c:v>0.25</c:v>
                </c:pt>
                <c:pt idx="6">
                  <c:v>0.2</c:v>
                </c:pt>
                <c:pt idx="7">
                  <c:v>0.17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CE-4815-B004-7874E50A71C7}"/>
            </c:ext>
          </c:extLst>
        </c:ser>
        <c:ser>
          <c:idx val="2"/>
          <c:order val="2"/>
          <c:tx>
            <c:strRef>
              <c:f>'võrdlus-2022-2024-EE-RU'!$B$62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'võrdlus-2022-2024-EE-RU'!$C$59:$K$59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'võrdlus-2022-2024-EE-RU'!$C$62:$K$62</c:f>
              <c:numCache>
                <c:formatCode>0%</c:formatCode>
                <c:ptCount val="9"/>
                <c:pt idx="0">
                  <c:v>0.42</c:v>
                </c:pt>
                <c:pt idx="1">
                  <c:v>0.4</c:v>
                </c:pt>
                <c:pt idx="2">
                  <c:v>0.3</c:v>
                </c:pt>
                <c:pt idx="3">
                  <c:v>0.48</c:v>
                </c:pt>
                <c:pt idx="4">
                  <c:v>0.41</c:v>
                </c:pt>
                <c:pt idx="5">
                  <c:v>0.38</c:v>
                </c:pt>
                <c:pt idx="6">
                  <c:v>0.27</c:v>
                </c:pt>
                <c:pt idx="7">
                  <c:v>0.35</c:v>
                </c:pt>
                <c:pt idx="8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CE-4815-B004-7874E50A71C7}"/>
            </c:ext>
          </c:extLst>
        </c:ser>
        <c:ser>
          <c:idx val="3"/>
          <c:order val="3"/>
          <c:tx>
            <c:strRef>
              <c:f>'võrdlus-2022-2024-EE-RU'!$B$63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'võrdlus-2022-2024-EE-RU'!$C$59:$K$59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'võrdlus-2022-2024-EE-RU'!$C$63:$K$63</c:f>
              <c:numCache>
                <c:formatCode>0%</c:formatCode>
                <c:ptCount val="9"/>
                <c:pt idx="0">
                  <c:v>7.0000000000000007E-2</c:v>
                </c:pt>
                <c:pt idx="1">
                  <c:v>7.0000000000000007E-2</c:v>
                </c:pt>
                <c:pt idx="2">
                  <c:v>0.1</c:v>
                </c:pt>
                <c:pt idx="3">
                  <c:v>0.05</c:v>
                </c:pt>
                <c:pt idx="4">
                  <c:v>0.06</c:v>
                </c:pt>
                <c:pt idx="5">
                  <c:v>0.09</c:v>
                </c:pt>
                <c:pt idx="6">
                  <c:v>0.13</c:v>
                </c:pt>
                <c:pt idx="7">
                  <c:v>0.1</c:v>
                </c:pt>
                <c:pt idx="8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CE-4815-B004-7874E50A71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795147856"/>
        <c:axId val="670758224"/>
      </c:barChart>
      <c:catAx>
        <c:axId val="79514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758224"/>
        <c:crosses val="autoZero"/>
        <c:auto val="1"/>
        <c:lblAlgn val="ctr"/>
        <c:lblOffset val="100"/>
        <c:noMultiLvlLbl val="0"/>
      </c:catAx>
      <c:valAx>
        <c:axId val="67075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14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'võrdlus-2022-2024-EE-RU'!$B$123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'võrdlus-2022-2024-EE-RU'!$C$122:$K$122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'võrdlus-2022-2024-EE-RU'!$C$123:$K$123</c:f>
              <c:numCache>
                <c:formatCode>0%</c:formatCode>
                <c:ptCount val="9"/>
                <c:pt idx="0">
                  <c:v>0.3</c:v>
                </c:pt>
                <c:pt idx="1">
                  <c:v>0.4</c:v>
                </c:pt>
                <c:pt idx="2">
                  <c:v>0.49</c:v>
                </c:pt>
                <c:pt idx="3">
                  <c:v>0.21</c:v>
                </c:pt>
                <c:pt idx="4">
                  <c:v>0.37</c:v>
                </c:pt>
                <c:pt idx="5">
                  <c:v>0.37</c:v>
                </c:pt>
                <c:pt idx="6">
                  <c:v>0.49</c:v>
                </c:pt>
                <c:pt idx="7">
                  <c:v>0.47</c:v>
                </c:pt>
                <c:pt idx="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C6-446B-90F5-929D30675C4C}"/>
            </c:ext>
          </c:extLst>
        </c:ser>
        <c:ser>
          <c:idx val="1"/>
          <c:order val="1"/>
          <c:tx>
            <c:strRef>
              <c:f>'võrdlus-2022-2024-EE-RU'!$B$124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'võrdlus-2022-2024-EE-RU'!$C$122:$K$122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'võrdlus-2022-2024-EE-RU'!$C$124:$K$124</c:f>
              <c:numCache>
                <c:formatCode>0%</c:formatCode>
                <c:ptCount val="9"/>
                <c:pt idx="0">
                  <c:v>0.16</c:v>
                </c:pt>
                <c:pt idx="1">
                  <c:v>0.17</c:v>
                </c:pt>
                <c:pt idx="2">
                  <c:v>0.18</c:v>
                </c:pt>
                <c:pt idx="3">
                  <c:v>0.18</c:v>
                </c:pt>
                <c:pt idx="4">
                  <c:v>0.18</c:v>
                </c:pt>
                <c:pt idx="5">
                  <c:v>0.22</c:v>
                </c:pt>
                <c:pt idx="6">
                  <c:v>0.13</c:v>
                </c:pt>
                <c:pt idx="7">
                  <c:v>0.13</c:v>
                </c:pt>
                <c:pt idx="8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C6-446B-90F5-929D30675C4C}"/>
            </c:ext>
          </c:extLst>
        </c:ser>
        <c:ser>
          <c:idx val="2"/>
          <c:order val="2"/>
          <c:tx>
            <c:strRef>
              <c:f>'võrdlus-2022-2024-EE-RU'!$B$125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'võrdlus-2022-2024-EE-RU'!$C$122:$K$122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'võrdlus-2022-2024-EE-RU'!$C$125:$K$125</c:f>
              <c:numCache>
                <c:formatCode>0%</c:formatCode>
                <c:ptCount val="9"/>
                <c:pt idx="0">
                  <c:v>0.49</c:v>
                </c:pt>
                <c:pt idx="1">
                  <c:v>0.4</c:v>
                </c:pt>
                <c:pt idx="2">
                  <c:v>0.28000000000000003</c:v>
                </c:pt>
                <c:pt idx="3">
                  <c:v>0.56999999999999995</c:v>
                </c:pt>
                <c:pt idx="4">
                  <c:v>0.43</c:v>
                </c:pt>
                <c:pt idx="5">
                  <c:v>0.36</c:v>
                </c:pt>
                <c:pt idx="6">
                  <c:v>0.3</c:v>
                </c:pt>
                <c:pt idx="7">
                  <c:v>0.35</c:v>
                </c:pt>
                <c:pt idx="8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C6-446B-90F5-929D30675C4C}"/>
            </c:ext>
          </c:extLst>
        </c:ser>
        <c:ser>
          <c:idx val="3"/>
          <c:order val="3"/>
          <c:tx>
            <c:strRef>
              <c:f>'võrdlus-2022-2024-EE-RU'!$B$126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'võrdlus-2022-2024-EE-RU'!$C$122:$K$122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'võrdlus-2022-2024-EE-RU'!$C$126:$K$126</c:f>
              <c:numCache>
                <c:formatCode>0%</c:formatCode>
                <c:ptCount val="9"/>
                <c:pt idx="0">
                  <c:v>0.05</c:v>
                </c:pt>
                <c:pt idx="1">
                  <c:v>0.03</c:v>
                </c:pt>
                <c:pt idx="2">
                  <c:v>0.05</c:v>
                </c:pt>
                <c:pt idx="3">
                  <c:v>0.04</c:v>
                </c:pt>
                <c:pt idx="4">
                  <c:v>0.02</c:v>
                </c:pt>
                <c:pt idx="5">
                  <c:v>0.05</c:v>
                </c:pt>
                <c:pt idx="6">
                  <c:v>0.08</c:v>
                </c:pt>
                <c:pt idx="7">
                  <c:v>0.05</c:v>
                </c:pt>
                <c:pt idx="8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C6-446B-90F5-929D30675C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795147856"/>
        <c:axId val="670758224"/>
      </c:barChart>
      <c:catAx>
        <c:axId val="79514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758224"/>
        <c:crosses val="autoZero"/>
        <c:auto val="1"/>
        <c:lblAlgn val="ctr"/>
        <c:lblOffset val="100"/>
        <c:noMultiLvlLbl val="0"/>
      </c:catAx>
      <c:valAx>
        <c:axId val="67075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14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'võrdlus-2022-2024-EE-RU'!$B$166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'võrdlus-2022-2024-EE-RU'!$C$165:$K$165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'võrdlus-2022-2024-EE-RU'!$C$166:$K$166</c:f>
              <c:numCache>
                <c:formatCode>0%</c:formatCode>
                <c:ptCount val="9"/>
                <c:pt idx="0">
                  <c:v>0.26</c:v>
                </c:pt>
                <c:pt idx="1">
                  <c:v>0.34</c:v>
                </c:pt>
                <c:pt idx="2">
                  <c:v>0.42</c:v>
                </c:pt>
                <c:pt idx="3">
                  <c:v>0.17</c:v>
                </c:pt>
                <c:pt idx="4">
                  <c:v>0.25</c:v>
                </c:pt>
                <c:pt idx="5">
                  <c:v>0.28000000000000003</c:v>
                </c:pt>
                <c:pt idx="6">
                  <c:v>0.47</c:v>
                </c:pt>
                <c:pt idx="7">
                  <c:v>0.52</c:v>
                </c:pt>
                <c:pt idx="8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13-40F4-BC56-3BD36446091D}"/>
            </c:ext>
          </c:extLst>
        </c:ser>
        <c:ser>
          <c:idx val="1"/>
          <c:order val="1"/>
          <c:tx>
            <c:strRef>
              <c:f>'võrdlus-2022-2024-EE-RU'!$B$167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'võrdlus-2022-2024-EE-RU'!$C$165:$K$165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'võrdlus-2022-2024-EE-RU'!$C$167:$K$167</c:f>
              <c:numCache>
                <c:formatCode>0%</c:formatCode>
                <c:ptCount val="9"/>
                <c:pt idx="0">
                  <c:v>0.18</c:v>
                </c:pt>
                <c:pt idx="1">
                  <c:v>0.2</c:v>
                </c:pt>
                <c:pt idx="2">
                  <c:v>0.18</c:v>
                </c:pt>
                <c:pt idx="3">
                  <c:v>0.2</c:v>
                </c:pt>
                <c:pt idx="4">
                  <c:v>0.23</c:v>
                </c:pt>
                <c:pt idx="5">
                  <c:v>0.21</c:v>
                </c:pt>
                <c:pt idx="6">
                  <c:v>0.13</c:v>
                </c:pt>
                <c:pt idx="7">
                  <c:v>0.14000000000000001</c:v>
                </c:pt>
                <c:pt idx="8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13-40F4-BC56-3BD36446091D}"/>
            </c:ext>
          </c:extLst>
        </c:ser>
        <c:ser>
          <c:idx val="2"/>
          <c:order val="2"/>
          <c:tx>
            <c:strRef>
              <c:f>'võrdlus-2022-2024-EE-RU'!$B$168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'võrdlus-2022-2024-EE-RU'!$C$165:$K$165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'võrdlus-2022-2024-EE-RU'!$C$168:$K$168</c:f>
              <c:numCache>
                <c:formatCode>0%</c:formatCode>
                <c:ptCount val="9"/>
                <c:pt idx="0">
                  <c:v>0.46</c:v>
                </c:pt>
                <c:pt idx="1">
                  <c:v>0.38</c:v>
                </c:pt>
                <c:pt idx="2">
                  <c:v>0.27</c:v>
                </c:pt>
                <c:pt idx="3">
                  <c:v>0.42</c:v>
                </c:pt>
                <c:pt idx="4">
                  <c:v>0.45</c:v>
                </c:pt>
                <c:pt idx="5">
                  <c:v>0.36</c:v>
                </c:pt>
                <c:pt idx="6">
                  <c:v>0.24</c:v>
                </c:pt>
                <c:pt idx="7">
                  <c:v>0.23</c:v>
                </c:pt>
                <c:pt idx="8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13-40F4-BC56-3BD36446091D}"/>
            </c:ext>
          </c:extLst>
        </c:ser>
        <c:ser>
          <c:idx val="3"/>
          <c:order val="3"/>
          <c:tx>
            <c:strRef>
              <c:f>'võrdlus-2022-2024-EE-RU'!$B$169</c:f>
              <c:strCache>
                <c:ptCount val="1"/>
                <c:pt idx="0">
                  <c:v>N/A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'võrdlus-2022-2024-EE-RU'!$C$165:$K$165</c:f>
              <c:strCache>
                <c:ptCount val="9"/>
                <c:pt idx="0">
                  <c:v>GEN 2022</c:v>
                </c:pt>
                <c:pt idx="1">
                  <c:v>GEN 2023</c:v>
                </c:pt>
                <c:pt idx="2">
                  <c:v>GEN 2024</c:v>
                </c:pt>
                <c:pt idx="3">
                  <c:v>EST2022</c:v>
                </c:pt>
                <c:pt idx="4">
                  <c:v>EST2023</c:v>
                </c:pt>
                <c:pt idx="5">
                  <c:v>EST2024</c:v>
                </c:pt>
                <c:pt idx="6">
                  <c:v>EE-RUS2022</c:v>
                </c:pt>
                <c:pt idx="7">
                  <c:v>EE-RUS2023</c:v>
                </c:pt>
                <c:pt idx="8">
                  <c:v>EE-RUS2024</c:v>
                </c:pt>
              </c:strCache>
            </c:strRef>
          </c:cat>
          <c:val>
            <c:numRef>
              <c:f>'võrdlus-2022-2024-EE-RU'!$C$169:$K$169</c:f>
              <c:numCache>
                <c:formatCode>0%</c:formatCode>
                <c:ptCount val="9"/>
                <c:pt idx="0">
                  <c:v>0.1</c:v>
                </c:pt>
                <c:pt idx="1">
                  <c:v>0.08</c:v>
                </c:pt>
                <c:pt idx="2">
                  <c:v>0.13</c:v>
                </c:pt>
                <c:pt idx="3">
                  <c:v>0.21</c:v>
                </c:pt>
                <c:pt idx="4">
                  <c:v>7.0000000000000007E-2</c:v>
                </c:pt>
                <c:pt idx="5">
                  <c:v>0.15</c:v>
                </c:pt>
                <c:pt idx="6">
                  <c:v>0.16</c:v>
                </c:pt>
                <c:pt idx="7">
                  <c:v>0.11</c:v>
                </c:pt>
                <c:pt idx="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13-40F4-BC56-3BD364460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795147856"/>
        <c:axId val="670758224"/>
      </c:barChart>
      <c:catAx>
        <c:axId val="79514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758224"/>
        <c:crosses val="autoZero"/>
        <c:auto val="1"/>
        <c:lblAlgn val="ctr"/>
        <c:lblOffset val="100"/>
        <c:noMultiLvlLbl val="0"/>
      </c:catAx>
      <c:valAx>
        <c:axId val="670758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147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'võrdlus-2022-2024-EE-RU'!$C$237</c:f>
              <c:strCache>
                <c:ptCount val="1"/>
                <c:pt idx="0">
                  <c:v>GEN 2023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'võrdlus-2022-2024-EE-RU'!$B$238:$B$243</c:f>
              <c:strCache>
                <c:ptCount val="6"/>
                <c:pt idx="0">
                  <c:v>Your neighbors</c:v>
                </c:pt>
                <c:pt idx="1">
                  <c:v>Your co-workers / colleagues</c:v>
                </c:pt>
                <c:pt idx="2">
                  <c:v>Residents of your community</c:v>
                </c:pt>
                <c:pt idx="3">
                  <c:v>Residents of Estonia</c:v>
                </c:pt>
                <c:pt idx="4">
                  <c:v>Your local authority / municipality</c:v>
                </c:pt>
                <c:pt idx="5">
                  <c:v>State government</c:v>
                </c:pt>
              </c:strCache>
            </c:strRef>
          </c:cat>
          <c:val>
            <c:numRef>
              <c:f>'võrdlus-2022-2024-EE-RU'!$C$238:$C$243</c:f>
              <c:numCache>
                <c:formatCode>0.00</c:formatCode>
                <c:ptCount val="6"/>
                <c:pt idx="0">
                  <c:v>3.9854801713428474</c:v>
                </c:pt>
                <c:pt idx="1">
                  <c:v>4.1762192849012676</c:v>
                </c:pt>
                <c:pt idx="2">
                  <c:v>3.9959620091548058</c:v>
                </c:pt>
                <c:pt idx="3">
                  <c:v>3.8653996454259327</c:v>
                </c:pt>
                <c:pt idx="4">
                  <c:v>3.7018940517570984</c:v>
                </c:pt>
                <c:pt idx="5">
                  <c:v>3.3630822411546353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56-40E9-9213-CA97CC06C76D}"/>
            </c:ext>
          </c:extLst>
        </c:ser>
        <c:ser>
          <c:idx val="1"/>
          <c:order val="1"/>
          <c:tx>
            <c:strRef>
              <c:f>'võrdlus-2022-2024-EE-RU'!$D$237</c:f>
              <c:strCache>
                <c:ptCount val="1"/>
                <c:pt idx="0">
                  <c:v>GEN 2024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'võrdlus-2022-2024-EE-RU'!$B$238:$B$243</c:f>
              <c:strCache>
                <c:ptCount val="6"/>
                <c:pt idx="0">
                  <c:v>Your neighbors</c:v>
                </c:pt>
                <c:pt idx="1">
                  <c:v>Your co-workers / colleagues</c:v>
                </c:pt>
                <c:pt idx="2">
                  <c:v>Residents of your community</c:v>
                </c:pt>
                <c:pt idx="3">
                  <c:v>Residents of Estonia</c:v>
                </c:pt>
                <c:pt idx="4">
                  <c:v>Your local authority / municipality</c:v>
                </c:pt>
                <c:pt idx="5">
                  <c:v>State government</c:v>
                </c:pt>
              </c:strCache>
            </c:strRef>
          </c:cat>
          <c:val>
            <c:numRef>
              <c:f>'võrdlus-2022-2024-EE-RU'!$D$238:$D$243</c:f>
              <c:numCache>
                <c:formatCode>0.00</c:formatCode>
                <c:ptCount val="6"/>
                <c:pt idx="0">
                  <c:v>3.8949166171413769</c:v>
                </c:pt>
                <c:pt idx="1">
                  <c:v>4.0418860929678662</c:v>
                </c:pt>
                <c:pt idx="2">
                  <c:v>3.9296955120087644</c:v>
                </c:pt>
                <c:pt idx="3">
                  <c:v>3.7660161935607408</c:v>
                </c:pt>
                <c:pt idx="4">
                  <c:v>3.491204687481638</c:v>
                </c:pt>
                <c:pt idx="5">
                  <c:v>3.1015580924399582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56-40E9-9213-CA97CC06C76D}"/>
            </c:ext>
          </c:extLst>
        </c:ser>
        <c:ser>
          <c:idx val="2"/>
          <c:order val="2"/>
          <c:tx>
            <c:strRef>
              <c:f>'võrdlus-2022-2024-EE-RU'!$E$237</c:f>
              <c:strCache>
                <c:ptCount val="1"/>
                <c:pt idx="0">
                  <c:v>EST2023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'võrdlus-2022-2024-EE-RU'!$B$238:$B$243</c:f>
              <c:strCache>
                <c:ptCount val="6"/>
                <c:pt idx="0">
                  <c:v>Your neighbors</c:v>
                </c:pt>
                <c:pt idx="1">
                  <c:v>Your co-workers / colleagues</c:v>
                </c:pt>
                <c:pt idx="2">
                  <c:v>Residents of your community</c:v>
                </c:pt>
                <c:pt idx="3">
                  <c:v>Residents of Estonia</c:v>
                </c:pt>
                <c:pt idx="4">
                  <c:v>Your local authority / municipality</c:v>
                </c:pt>
                <c:pt idx="5">
                  <c:v>State government</c:v>
                </c:pt>
              </c:strCache>
            </c:strRef>
          </c:cat>
          <c:val>
            <c:numRef>
              <c:f>'võrdlus-2022-2024-EE-RU'!$E$238:$E$243</c:f>
              <c:numCache>
                <c:formatCode>0.00</c:formatCode>
                <c:ptCount val="6"/>
                <c:pt idx="0">
                  <c:v>4.0854896310235382</c:v>
                </c:pt>
                <c:pt idx="1">
                  <c:v>4.2623429014721914</c:v>
                </c:pt>
                <c:pt idx="2">
                  <c:v>4.0342404754058627</c:v>
                </c:pt>
                <c:pt idx="3">
                  <c:v>3.9019979937772709</c:v>
                </c:pt>
                <c:pt idx="4">
                  <c:v>3.791431200703447</c:v>
                </c:pt>
                <c:pt idx="5">
                  <c:v>3.4816485556033361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56-40E9-9213-CA97CC06C76D}"/>
            </c:ext>
          </c:extLst>
        </c:ser>
        <c:ser>
          <c:idx val="3"/>
          <c:order val="3"/>
          <c:tx>
            <c:strRef>
              <c:f>'võrdlus-2022-2024-EE-RU'!$F$237</c:f>
              <c:strCache>
                <c:ptCount val="1"/>
                <c:pt idx="0">
                  <c:v>EST2024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'võrdlus-2022-2024-EE-RU'!$B$238:$B$243</c:f>
              <c:strCache>
                <c:ptCount val="6"/>
                <c:pt idx="0">
                  <c:v>Your neighbors</c:v>
                </c:pt>
                <c:pt idx="1">
                  <c:v>Your co-workers / colleagues</c:v>
                </c:pt>
                <c:pt idx="2">
                  <c:v>Residents of your community</c:v>
                </c:pt>
                <c:pt idx="3">
                  <c:v>Residents of Estonia</c:v>
                </c:pt>
                <c:pt idx="4">
                  <c:v>Your local authority / municipality</c:v>
                </c:pt>
                <c:pt idx="5">
                  <c:v>State government</c:v>
                </c:pt>
              </c:strCache>
            </c:strRef>
          </c:cat>
          <c:val>
            <c:numRef>
              <c:f>'võrdlus-2022-2024-EE-RU'!$F$238:$F$243</c:f>
              <c:numCache>
                <c:formatCode>0.00</c:formatCode>
                <c:ptCount val="6"/>
                <c:pt idx="0">
                  <c:v>4.0133652285925638</c:v>
                </c:pt>
                <c:pt idx="1">
                  <c:v>4.1446855873725328</c:v>
                </c:pt>
                <c:pt idx="2">
                  <c:v>3.9950910334531726</c:v>
                </c:pt>
                <c:pt idx="3">
                  <c:v>3.8521087445592075</c:v>
                </c:pt>
                <c:pt idx="4">
                  <c:v>3.6596606564305789</c:v>
                </c:pt>
                <c:pt idx="5">
                  <c:v>3.3694466610328306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56-40E9-9213-CA97CC06C76D}"/>
            </c:ext>
          </c:extLst>
        </c:ser>
        <c:ser>
          <c:idx val="4"/>
          <c:order val="4"/>
          <c:tx>
            <c:strRef>
              <c:f>'võrdlus-2022-2024-EE-RU'!$G$237</c:f>
              <c:strCache>
                <c:ptCount val="1"/>
                <c:pt idx="0">
                  <c:v>EE-RUS2023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'võrdlus-2022-2024-EE-RU'!$B$238:$B$243</c:f>
              <c:strCache>
                <c:ptCount val="6"/>
                <c:pt idx="0">
                  <c:v>Your neighbors</c:v>
                </c:pt>
                <c:pt idx="1">
                  <c:v>Your co-workers / colleagues</c:v>
                </c:pt>
                <c:pt idx="2">
                  <c:v>Residents of your community</c:v>
                </c:pt>
                <c:pt idx="3">
                  <c:v>Residents of Estonia</c:v>
                </c:pt>
                <c:pt idx="4">
                  <c:v>Your local authority / municipality</c:v>
                </c:pt>
                <c:pt idx="5">
                  <c:v>State government</c:v>
                </c:pt>
              </c:strCache>
            </c:strRef>
          </c:cat>
          <c:val>
            <c:numRef>
              <c:f>'võrdlus-2022-2024-EE-RU'!$G$238:$G$243</c:f>
              <c:numCache>
                <c:formatCode>0.00</c:formatCode>
                <c:ptCount val="6"/>
                <c:pt idx="0">
                  <c:v>3.7589183422904839</c:v>
                </c:pt>
                <c:pt idx="1">
                  <c:v>3.9967682729602982</c:v>
                </c:pt>
                <c:pt idx="2">
                  <c:v>3.9111419429218715</c:v>
                </c:pt>
                <c:pt idx="3">
                  <c:v>3.7822929342885003</c:v>
                </c:pt>
                <c:pt idx="4">
                  <c:v>3.4999177766664231</c:v>
                </c:pt>
                <c:pt idx="5">
                  <c:v>3.0934219316769602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56-40E9-9213-CA97CC06C76D}"/>
            </c:ext>
          </c:extLst>
        </c:ser>
        <c:ser>
          <c:idx val="5"/>
          <c:order val="5"/>
          <c:tx>
            <c:strRef>
              <c:f>'võrdlus-2022-2024-EE-RU'!$H$237</c:f>
              <c:strCache>
                <c:ptCount val="1"/>
                <c:pt idx="0">
                  <c:v>EE-RUS2024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'võrdlus-2022-2024-EE-RU'!$B$238:$B$243</c:f>
              <c:strCache>
                <c:ptCount val="6"/>
                <c:pt idx="0">
                  <c:v>Your neighbors</c:v>
                </c:pt>
                <c:pt idx="1">
                  <c:v>Your co-workers / colleagues</c:v>
                </c:pt>
                <c:pt idx="2">
                  <c:v>Residents of your community</c:v>
                </c:pt>
                <c:pt idx="3">
                  <c:v>Residents of Estonia</c:v>
                </c:pt>
                <c:pt idx="4">
                  <c:v>Your local authority / municipality</c:v>
                </c:pt>
                <c:pt idx="5">
                  <c:v>State government</c:v>
                </c:pt>
              </c:strCache>
            </c:strRef>
          </c:cat>
          <c:val>
            <c:numRef>
              <c:f>'võrdlus-2022-2024-EE-RU'!$H$238:$H$243</c:f>
              <c:numCache>
                <c:formatCode>0.00</c:formatCode>
                <c:ptCount val="6"/>
                <c:pt idx="0">
                  <c:v>3.6802442961468924</c:v>
                </c:pt>
                <c:pt idx="1">
                  <c:v>3.8733378179753637</c:v>
                </c:pt>
                <c:pt idx="2">
                  <c:v>3.8126585404882998</c:v>
                </c:pt>
                <c:pt idx="3">
                  <c:v>3.6090451852178891</c:v>
                </c:pt>
                <c:pt idx="4">
                  <c:v>3.1821320799070816</c:v>
                </c:pt>
                <c:pt idx="5">
                  <c:v>2.5996231127424085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56-40E9-9213-CA97CC06C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87711552"/>
        <c:axId val="1088295024"/>
      </c:barChart>
      <c:catAx>
        <c:axId val="1087711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8295024"/>
        <c:crosses val="autoZero"/>
        <c:auto val="1"/>
        <c:lblAlgn val="ctr"/>
        <c:lblOffset val="100"/>
        <c:noMultiLvlLbl val="0"/>
      </c:catAx>
      <c:valAx>
        <c:axId val="1088295024"/>
        <c:scaling>
          <c:orientation val="minMax"/>
          <c:max val="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711552"/>
        <c:crosses val="autoZero"/>
        <c:crossBetween val="between"/>
        <c:minorUnit val="0.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0892A-B0C1-7A2C-F1C3-B60710C7A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483E3F-C3BF-AE1F-DD27-623124E3C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DFC80-B60F-CA0E-1F1B-53917AB0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06074-6958-D1AA-7C54-B96518F1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B11BE-FAC4-0096-DF88-ED299529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25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6C46-725D-76F9-2A63-545C520EF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CBFBF-5ECE-149F-EEE3-138A67302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7E59BE-5EBE-4BEA-C28C-2523CAC37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682D8-03F0-4B82-AF61-2F7C9093B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432A5-B51F-5038-5AAE-6B519159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18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871763-86CE-D072-D3A7-BD6F7AE1B4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AF8D7-0F63-7AD2-1EDD-E7A52200B4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6E32F-09C6-1F50-72CB-CE59453DB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1D5CF-1DC3-F89C-C471-C9B4089D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36A7A-DFE1-884F-1AE7-C4F61650D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9F811-ADD3-476A-DE37-E8477567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1B874-F67E-D669-86F8-956C71C5B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2EAA2-13BA-1C16-ADE2-B8A273527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08262-B165-331F-726B-624A3F63E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5CEB4-D213-F302-5119-7CFFD5C3F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00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059A-0BFC-29DB-97A1-BCEC0771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2451C-DCF4-A606-00CF-4471FB1EB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59957-2322-6289-A826-D4F97F3AC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B752B-C854-3186-3F49-36DC6247D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9B721-B516-2901-D090-01CC6C41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44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87F54-C18D-7EAF-52DA-7B746260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AF385-E0C3-B849-C87B-752D2F8D6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71D5B9-D5DC-9B65-C71D-44F7524E4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673A8-E703-1AEC-F4CB-19213F331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284D7-7FF5-4D34-3F94-CC9731AF7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52071-43F1-62F4-E7E4-49E081E6A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08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2E263-3230-A5EF-BF56-31BA11E78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4D4A4D-5743-108B-FB72-BC8A74707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8B1F0A-F5BB-C62C-4918-1996FD817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056B2-D51F-320C-95F7-70C87CB66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2EFF0-103B-20DC-B5C8-C816B23F1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D5B538-6FA9-FD42-BB20-FF61CC3D7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AE8DF3-AB47-C807-9D37-06C5E007A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11ED20-0A47-EC0D-2C06-45E451BC3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80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C500-9F57-09FC-8BB9-E526E61B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74D8A4-A738-53A5-CF9E-3F31BF3E8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C4803-4EDB-D758-D237-AB6FCF773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E4DDB-210E-ACDC-3AEB-88839B272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87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3C38E-E638-D9B5-84FA-355FC6408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D8AA6A-C486-C47D-6D56-DA5DEAF9A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4E7E4-07DE-EEE9-550F-8873AF06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55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E45BF-A1B4-6377-487A-4FBAA5F96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71E7E-12DC-FE57-A575-C10576A47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E933F-F20C-4154-E779-2AF66B6EC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02802E-8C08-8CF2-D1A5-D92CBEA5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C4FFB6-0E1C-6CC1-49E1-871AB2A37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A4FDC-F442-E9FC-C089-9932349B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86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34F97-ED3B-6FC9-0583-B2FA0263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DABC44-D5D8-D0C8-6EA2-E55ED951DC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FC0C55-BA2F-632C-EB90-9E49CAFB8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DCB7F-EE2E-B0C7-AD73-6009B6079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91BDE-68CB-4C6C-A80C-1052E56C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6F4B4-EFD9-E881-DB4E-08906E4ED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84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160B0C-75E5-A479-941B-FD70578CD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72E8C-B9CA-999E-5E52-5557431B0E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E4BCF-3A7A-FB0B-2656-16C2165ECD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E6AAA-77F4-4939-861B-BED70799C523}" type="datetimeFigureOut">
              <a:rPr lang="en-GB" smtClean="0"/>
              <a:t>27/03/2025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A7348-1A35-F7A4-A046-71E7B3D0E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81F33-F454-8382-7E87-3A8D3590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C460-F388-4436-9C57-3491E9CC4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D214F-64DB-A498-8369-1FDCB25C90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Shifts in public perceptions of Estonia's resilience 2022-24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E98AC-2533-AA80-014E-296FD90094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400" dirty="0"/>
              <a:t>Dmitri Teperik</a:t>
            </a:r>
          </a:p>
          <a:p>
            <a:r>
              <a:rPr lang="en-GB" sz="2400" dirty="0"/>
              <a:t>National Centre of Defence &amp; Security Awareness (NCDSA), Estonia</a:t>
            </a:r>
            <a:br>
              <a:rPr lang="en-GB" sz="2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37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32D38-E626-9052-D38D-F32D5E6DC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267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Individual level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D7A6C89-A2BE-F5C1-53B9-1EB3C7556F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907651"/>
              </p:ext>
            </p:extLst>
          </p:nvPr>
        </p:nvGraphicFramePr>
        <p:xfrm>
          <a:off x="2133601" y="806569"/>
          <a:ext cx="8465387" cy="5244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6810C7-2ED1-1ED3-1752-372F30804682}"/>
              </a:ext>
            </a:extLst>
          </p:cNvPr>
          <p:cNvSpPr txBox="1"/>
          <p:nvPr/>
        </p:nvSpPr>
        <p:spPr>
          <a:xfrm>
            <a:off x="3134264" y="61902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High or very high risk of the threat </a:t>
            </a:r>
          </a:p>
        </p:txBody>
      </p:sp>
    </p:spTree>
    <p:extLst>
      <p:ext uri="{BB962C8B-B14F-4D97-AF65-F5344CB8AC3E}">
        <p14:creationId xmlns:p14="http://schemas.microsoft.com/office/powerpoint/2010/main" val="677371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4FB7F-7AA2-E3E7-0379-32AB909B8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0EEE-F8B6-54D2-EE6F-59E0E57A4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267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Individual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121355-E951-1A1A-F6C0-A8AED5F7AA16}"/>
              </a:ext>
            </a:extLst>
          </p:cNvPr>
          <p:cNvSpPr txBox="1"/>
          <p:nvPr/>
        </p:nvSpPr>
        <p:spPr>
          <a:xfrm>
            <a:off x="3134264" y="619025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How would you define your mood (morale/spirit) these days?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434EDCF-1ACE-C5D8-367D-07120365D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087384"/>
              </p:ext>
            </p:extLst>
          </p:nvPr>
        </p:nvGraphicFramePr>
        <p:xfrm>
          <a:off x="1881536" y="920151"/>
          <a:ext cx="8428927" cy="533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69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AF63CB-E322-3A44-0EFE-3E5209AB8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375F2-1E0B-0D06-6174-61D43C138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876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Community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95C1DF-344B-3EB1-FCEA-F29807C3C278}"/>
              </a:ext>
            </a:extLst>
          </p:cNvPr>
          <p:cNvSpPr txBox="1"/>
          <p:nvPr/>
        </p:nvSpPr>
        <p:spPr>
          <a:xfrm>
            <a:off x="2536166" y="6230511"/>
            <a:ext cx="7620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mutual assistance and people care for one another in my community</a:t>
            </a:r>
            <a:endParaRPr lang="en-GB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DEEC932-9243-E890-3150-BE41EE81F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477988"/>
              </p:ext>
            </p:extLst>
          </p:nvPr>
        </p:nvGraphicFramePr>
        <p:xfrm>
          <a:off x="1697506" y="833888"/>
          <a:ext cx="8796987" cy="5466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2336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B9FA8-FA6C-AEB4-38E0-A6BC4E5D6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664AA-D804-E904-51EA-6567A1588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876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Community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522D56-3EC8-F5EB-404A-8797F38DA7AF}"/>
              </a:ext>
            </a:extLst>
          </p:cNvPr>
          <p:cNvSpPr txBox="1"/>
          <p:nvPr/>
        </p:nvSpPr>
        <p:spPr>
          <a:xfrm>
            <a:off x="2536166" y="6230511"/>
            <a:ext cx="7620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trust the local decision-makers</a:t>
            </a:r>
            <a:endParaRPr lang="en-GB" b="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D0A1549-C557-8365-EC6C-32873E109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156096"/>
              </p:ext>
            </p:extLst>
          </p:nvPr>
        </p:nvGraphicFramePr>
        <p:xfrm>
          <a:off x="1950548" y="913839"/>
          <a:ext cx="8290904" cy="5236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71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C7FEF-33AE-1F37-47A1-7F75302936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3DB8-E705-C18B-409C-5F3EC21DF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52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National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52A0F1-AA6C-B047-B8C1-C5526FA3E8C1}"/>
              </a:ext>
            </a:extLst>
          </p:cNvPr>
          <p:cNvSpPr txBox="1"/>
          <p:nvPr/>
        </p:nvSpPr>
        <p:spPr>
          <a:xfrm>
            <a:off x="2424999" y="6207031"/>
            <a:ext cx="8660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/>
              <a:t>I trust my government to know how to successfully deal with a multidimensional crisis</a:t>
            </a:r>
            <a:r>
              <a:rPr lang="en-GB" sz="1800" dirty="0"/>
              <a:t> 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FD49BD5-1282-70DE-9147-7FD6EACF4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565303"/>
              </p:ext>
            </p:extLst>
          </p:nvPr>
        </p:nvGraphicFramePr>
        <p:xfrm>
          <a:off x="2424999" y="935804"/>
          <a:ext cx="8147131" cy="5271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044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3E140-6946-BCB6-DFFB-6EA49C50A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8F3C-8BEE-20F3-F1A1-141C7F01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52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National level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162EA7-8286-174E-6C28-CA8A5EEFE732}"/>
              </a:ext>
            </a:extLst>
          </p:cNvPr>
          <p:cNvSpPr txBox="1"/>
          <p:nvPr/>
        </p:nvSpPr>
        <p:spPr>
          <a:xfrm>
            <a:off x="2424999" y="6207031"/>
            <a:ext cx="8660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/>
              <a:t>I have hope that my country will emerge strengthened from the current crisis situation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767BD9D-1FEC-070D-1FD7-D1F9E7BF61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780528"/>
              </p:ext>
            </p:extLst>
          </p:nvPr>
        </p:nvGraphicFramePr>
        <p:xfrm>
          <a:off x="2285081" y="931654"/>
          <a:ext cx="8440429" cy="5202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13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27CF47-81D7-19D8-2582-2D6A39FD39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79790-B6B0-96F0-6B7F-87B168D1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52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Cooperation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D88DE-AAC4-19B1-829E-BEC49110E4AF}"/>
              </a:ext>
            </a:extLst>
          </p:cNvPr>
          <p:cNvSpPr txBox="1"/>
          <p:nvPr/>
        </p:nvSpPr>
        <p:spPr>
          <a:xfrm>
            <a:off x="1535503" y="6230035"/>
            <a:ext cx="101255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/>
              <a:t>How willing are you personally to work with the following groups or institutions to address the crisis?</a:t>
            </a: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E580BE9-A43D-1EE7-0ED2-12AFA0872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844004"/>
              </p:ext>
            </p:extLst>
          </p:nvPr>
        </p:nvGraphicFramePr>
        <p:xfrm>
          <a:off x="1972573" y="1028620"/>
          <a:ext cx="8135629" cy="5104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0733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121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Shifts in public perceptions of Estonia's resilience 2022-24</vt:lpstr>
      <vt:lpstr>Individual level</vt:lpstr>
      <vt:lpstr>Individual level</vt:lpstr>
      <vt:lpstr>Community level</vt:lpstr>
      <vt:lpstr>Community level</vt:lpstr>
      <vt:lpstr>National level</vt:lpstr>
      <vt:lpstr>National level</vt:lpstr>
      <vt:lpstr>Cooperation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Dmitri Teperik</dc:creator>
  <cp:lastModifiedBy>Dmitri Teperik</cp:lastModifiedBy>
  <cp:revision>4</cp:revision>
  <dcterms:created xsi:type="dcterms:W3CDTF">2025-03-27T16:39:54Z</dcterms:created>
  <dcterms:modified xsi:type="dcterms:W3CDTF">2025-03-27T17:18:29Z</dcterms:modified>
</cp:coreProperties>
</file>